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7" r:id="rId3"/>
    <p:sldId id="257" r:id="rId4"/>
    <p:sldId id="271" r:id="rId5"/>
    <p:sldId id="272" r:id="rId6"/>
    <p:sldId id="273" r:id="rId7"/>
    <p:sldId id="260" r:id="rId8"/>
    <p:sldId id="269" r:id="rId9"/>
    <p:sldId id="259" r:id="rId10"/>
    <p:sldId id="261" r:id="rId11"/>
    <p:sldId id="270" r:id="rId12"/>
    <p:sldId id="274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F730-208C-4B7D-92A6-7CA4E587CE7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25F8-EB28-42F7-B1D5-A75C2AFB33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F730-208C-4B7D-92A6-7CA4E587CE7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25F8-EB28-42F7-B1D5-A75C2AFB3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F730-208C-4B7D-92A6-7CA4E587CE7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25F8-EB28-42F7-B1D5-A75C2AFB3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F730-208C-4B7D-92A6-7CA4E587CE7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25F8-EB28-42F7-B1D5-A75C2AFB3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F730-208C-4B7D-92A6-7CA4E587CE7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25F8-EB28-42F7-B1D5-A75C2AFB33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F730-208C-4B7D-92A6-7CA4E587CE7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25F8-EB28-42F7-B1D5-A75C2AFB3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F730-208C-4B7D-92A6-7CA4E587CE7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25F8-EB28-42F7-B1D5-A75C2AFB3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F730-208C-4B7D-92A6-7CA4E587CE7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25F8-EB28-42F7-B1D5-A75C2AFB3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F730-208C-4B7D-92A6-7CA4E587CE7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25F8-EB28-42F7-B1D5-A75C2AFB3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F730-208C-4B7D-92A6-7CA4E587CE7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25F8-EB28-42F7-B1D5-A75C2AFB3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F730-208C-4B7D-92A6-7CA4E587CE7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2225F8-EB28-42F7-B1D5-A75C2AFB33F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EBF730-208C-4B7D-92A6-7CA4E587CE7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2225F8-EB28-42F7-B1D5-A75C2AFB33F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956627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</a:t>
            </a:r>
          </a:p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</a:t>
            </a:r>
          </a:p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статистики </a:t>
            </a:r>
          </a:p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Самарской области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permstat.gks.ru/storage/document_news/2019/06-03/cVHKsYsO/ger_fsg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34" y="716796"/>
            <a:ext cx="122873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1897" y="2492896"/>
            <a:ext cx="65527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№1 – предприниматель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деятельности индивидуального предпринимателя за 2020 год»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ligabiznesa.ru/wp-content/uploads/2020/03/1.-chto-takoe-i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7"/>
          <a:stretch/>
        </p:blipFill>
        <p:spPr bwMode="auto">
          <a:xfrm>
            <a:off x="1456083" y="3983734"/>
            <a:ext cx="6190997" cy="25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0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6" t="30477" r="5479" b="25540"/>
          <a:stretch/>
        </p:blipFill>
        <p:spPr bwMode="auto">
          <a:xfrm>
            <a:off x="251520" y="1484784"/>
            <a:ext cx="878725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27089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16031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764704"/>
            <a:ext cx="8424936" cy="49398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полной учетной стоимостью основных фондов (основных средств) понимается их первоначальная (балансовая) стоимость (или стоимость приобретения) с учетом ее изменения в результате переоценки, достройки, расширения, модернизации, дооборудования, реконструкции, частичной ликвидации, выбытия. Основные фонды (основные средства) – это нефинансовые экономические активы (часть имущества), которую Вы используете в Вашем бизнесе неоднократно или постоянно в течение длительного времени (более 12 месяцев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фондам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одновременно выполняются следующие условия: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предназначен для использования в производстве продукции,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работ или оказании услуг, для управленческих нужд Вашего бизнеса либо для предоставления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организациям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предпринимателям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плату во временное владение и (или) во временное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использования в течение длительного времени, то есть срока продолжительностью свыше 12 месяцев или операционного цикла, если он превышает 12 месяцев;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предполагаете последующую перепродажу данного объекта;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приносить Вашему бизнесу экономические выгоды (доход) в будущем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7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7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7.4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затраты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НДС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реконструкцию объектов;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машин, оборудования, транспортных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хозяйственного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рабочего, продуктивного и племенного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насаждение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выращивание многолетних культур, предназначенные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деятельности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по строке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7.4 отражаются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затраты на строительство и реконструкцию зданий и сооружений, включая затраты на коммуникации внутри здания,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необходимые 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его эксплуатации (вся система отопления и канализации внутри здания, внутренняя сеть газо-, водопровода, силовой и осветительной электропроводки, телефонной электропроводки, вентиляционные устройства общесанитарного назначения, подъемники, лифты и так далее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приобретения машин, оборудования (включая затраты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монтажу на месте постоянной эксплуатации), транспортных средств, производственного и хозяйственного инвентаря (включая мебель), включая затраты на их приобретение, транспортные и складские расходы.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333" y="4005063"/>
            <a:ext cx="8712967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включаются  в строку 7.4 затраты на приобретение: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 и оборудования, предназначенных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перепродажи;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и 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природопользования;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собственников и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новостройках;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оборудования, транспортных средств, зданий и сооружений, бывших в употреблении, то есть на вторичном рынке (кроме приобретенных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незавершенных строительством (затраты на достройку приобретенного объекта незавершенного строительством отражаются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инвестиций в основной капитал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договоров аренды, лицензий (включая права пользования природными объектами). </a:t>
            </a:r>
          </a:p>
        </p:txBody>
      </p:sp>
    </p:spTree>
    <p:extLst>
      <p:ext uri="{BB962C8B-B14F-4D97-AF65-F5344CB8AC3E}">
        <p14:creationId xmlns:p14="http://schemas.microsoft.com/office/powerpoint/2010/main" val="257942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9" t="43343" r="17208" b="18210"/>
          <a:stretch/>
        </p:blipFill>
        <p:spPr bwMode="auto">
          <a:xfrm>
            <a:off x="179512" y="1052736"/>
            <a:ext cx="871996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289" y="26369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630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238" y="692696"/>
            <a:ext cx="806489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1-предприниматель  и указания по ее заполнению размещены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Росстата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ссылке </a:t>
            </a:r>
            <a:r>
              <a:rPr lang="x-none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x-none" u="sng">
                <a:latin typeface="Times New Roman" panose="02020603050405020304" pitchFamily="18" charset="0"/>
                <a:cs typeface="Times New Roman" panose="02020603050405020304" pitchFamily="18" charset="0"/>
              </a:rPr>
              <a:t>://rosstat.gov.ru/small_business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о сплошном наблюдении </a:t>
            </a: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 </a:t>
            </a:r>
            <a:r>
              <a:rPr lang="x-none" b="1">
                <a:latin typeface="Times New Roman" panose="02020603050405020304" pitchFamily="18" charset="0"/>
                <a:cs typeface="Times New Roman" panose="02020603050405020304" pitchFamily="18" charset="0"/>
              </a:rPr>
              <a:t>→ "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отчетности и указания по их заполнению")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2237" y="188640"/>
            <a:ext cx="40324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1-предприниматель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237" y="2060848"/>
            <a:ext cx="8064895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формы возможно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специализированного оператора связи;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интернет-сайте Росстата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https://rosstat.gov.ru/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портале Госуслуг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https://www.gosuslugi.ru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носителе: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Самарастата;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и городские отделы статистики по фактическому месту осуществления основной предпринимательской деятельности.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236" y="4797152"/>
            <a:ext cx="806489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Сроки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 мая 2021 года – на Едином портале государственных и муниципальных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2021 года – иными способами предоставления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2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9" t="47812" r="16968" b="13572"/>
          <a:stretch/>
        </p:blipFill>
        <p:spPr bwMode="auto">
          <a:xfrm>
            <a:off x="143000" y="1556792"/>
            <a:ext cx="9001000" cy="45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982877"/>
            <a:ext cx="74888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ФОРМЫ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8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26288" r="9787" b="18509"/>
          <a:stretch/>
        </p:blipFill>
        <p:spPr bwMode="auto">
          <a:xfrm>
            <a:off x="179512" y="393586"/>
            <a:ext cx="8655753" cy="5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701" y="11967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2048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212410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34367" r="5839" b="51142"/>
          <a:stretch/>
        </p:blipFill>
        <p:spPr bwMode="auto">
          <a:xfrm>
            <a:off x="144749" y="908720"/>
            <a:ext cx="8876328" cy="13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50779" r="5839" b="13571"/>
          <a:stretch/>
        </p:blipFill>
        <p:spPr bwMode="auto">
          <a:xfrm>
            <a:off x="132423" y="2348880"/>
            <a:ext cx="8876328" cy="32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377" y="5746826"/>
            <a:ext cx="867110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вопроса 4 смотрите в Указаниях по заполнению настоящей формы.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0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760"/>
            <a:ext cx="820891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Наемные работники (4.3)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лица, которые выполняют работу по найму за вознаграждение (деньгами, натурой) на основании письменного договора или устной договоренности (постоянные работники; работники, нанятые на определенный срок или выполнение определенного объема работ; работники, выполняющие временную, сезонную или случайную работу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996952"/>
            <a:ext cx="820891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 (4.4)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лица, участвующие в бизнесе на условиях имущественного или иного вклада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выполняющие в этом деле определенную работу.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по строке 4.4 лица, денежные средства которых являются источником финансирования данной предпринимательской деятельности, но не осуществляющие в этой деятельности какой-либо работы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797152"/>
            <a:ext cx="82089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Помогающие члены семьи (4.5)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лица, которые работают в качестве помогающих в бизнесе, принадлежащем члену домашнего хозяйства или родственнику.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помогающие члены семьи работают за заработную плату, то они считаются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наемными работниками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5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9" t="25556" r="17087" b="65221"/>
          <a:stretch/>
        </p:blipFill>
        <p:spPr bwMode="auto">
          <a:xfrm>
            <a:off x="755575" y="116632"/>
            <a:ext cx="7307899" cy="107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8481" y="9087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286109"/>
            <a:ext cx="4896544" cy="4185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услуги населению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включают: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услуги;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почтовой связи и курьерские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телекоммуникационные;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коммунальные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культуры;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туристские услуги;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медицинские;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 и аналогичных средств размещения, специализированных коллективных средств размещения (в том числе санаторно-курортных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организаций);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ветеринарные услуги;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услуги;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гражданам пожилого возраста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667" y="1286109"/>
            <a:ext cx="3384376" cy="4185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услуги населению не включают: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сфере торговли (в том числе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рынках);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игорных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заведений;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юридическим лицам, индивидуальным предпринимателям для осуществления ими предпринимательской деятельности, оплаченных из средств бюджетов всех уровней, внебюджетных фондов, добровольных пожертвований, финансовых и страховых, обязательного медицинского страхования, по оформлению таможенных деклараций, по реализации лотерейных билетов, ломбардов.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7" y="5612965"/>
            <a:ext cx="849051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 видов деятельности по оказанию платных услуг населению, размещен на сайте Росстата по адресу https://rosstat.gov.ru/small_business (вкладка о сплошном наблюдении за 2020 год → "Формы отчетности и указания по их заполнению").</a:t>
            </a:r>
          </a:p>
        </p:txBody>
      </p:sp>
    </p:spTree>
    <p:extLst>
      <p:ext uri="{BB962C8B-B14F-4D97-AF65-F5344CB8AC3E}">
        <p14:creationId xmlns:p14="http://schemas.microsoft.com/office/powerpoint/2010/main" val="418638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2" t="46480" r="18361" b="22887"/>
          <a:stretch/>
        </p:blipFill>
        <p:spPr bwMode="auto">
          <a:xfrm>
            <a:off x="987384" y="2060848"/>
            <a:ext cx="7304841" cy="309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1044" y="1206044"/>
            <a:ext cx="849694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3 по строке 6.2 заполняется в соответствии с Общероссийским классификатором видов экономической деятельности (ОКВЭД2), размещенным по адресу: https://rosstat.gov.ru/small_business.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ОКВЭД2 в графе 3 необходимо указать с максимальной детализацией (не менее 4 цифровых знаков).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9" t="40074" r="17087" b="54788"/>
          <a:stretch/>
        </p:blipFill>
        <p:spPr bwMode="auto">
          <a:xfrm>
            <a:off x="667667" y="500564"/>
            <a:ext cx="7944276" cy="5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7496" y="5373216"/>
            <a:ext cx="849694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Вы отметили "Да",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 должен быть (среди прочих ОКВЭД2) указан  объем выручки, код и наименование ОКВЭД2 из  Перечня  видов деятельности по оказанию платных услуг населению. </a:t>
            </a:r>
          </a:p>
        </p:txBody>
      </p:sp>
    </p:spTree>
    <p:extLst>
      <p:ext uri="{BB962C8B-B14F-4D97-AF65-F5344CB8AC3E}">
        <p14:creationId xmlns:p14="http://schemas.microsoft.com/office/powerpoint/2010/main" val="71620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93" y="4293096"/>
            <a:ext cx="417646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применении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ЕСХН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п. 1, п. 8 статьи 346.5 Налогового кодекса Российской Федерации; приказом Министерства финансов Российской Федерации от 11 декабря 2006 г. № 169н (зарегистрирован Минюстом России 17 января 2007 г., регистрационный № 8778); в соответствии со строкой 010 раздела 2 Налоговой декларации по единому сельскохозяйственному налогу (форма по КНД 1151059).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636912"/>
            <a:ext cx="417646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применении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заполните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346.24 Налогового кодекса Российской Федерации;  приказом Министерства финансов Российской Федерации от 22 октября 2012 г. № 135н (зарегистрирован Минюстом России 21 декабря 2012 г., регистрационный № 26233); в соответствии со строкой 113 раздела 2.1.1, со строкой 213 раздела 2.2 Налоговой декларации по налогу, уплачиваемому в связи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УСН (форма по КНД 1152017).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6649" y="764704"/>
            <a:ext cx="43402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применении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патентной системы налогообложения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1 ст. 346.53 Налогового кодекса Российской Федерации, приказом Министерства финансов Российской Федерации от 22 октября 2012 г. № 135н.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6649" y="4662427"/>
            <a:ext cx="43402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применении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заполнения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 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выручка определяется как сумма всех выданных чеков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(все сведения о совершенных сделках заносятся в приложение «Мой налог»).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634" y="764704"/>
            <a:ext cx="417646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применении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заполните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п. 2 ст. 54 Налогового кодекса Российской Федерации, Порядком учета доходов и расходов и хозяйственных операций для индивидуальных предпринимателей, утвержденным приказом Министерства финансов Российской Федерации и Министерства Российской Федерации по налогам и сборам от 13 августа 2002 г.  № 86н/ БГ-3-04/430 (зарегистрирован Минюстом России 29 августа 2002 г., регистрационный № 3756).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6649" y="1693823"/>
            <a:ext cx="434024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применении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ЕНВД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 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учитывается стоимость проданной продукции, товаров, оказанных работ и услуг в отчетном году на основании первичной учетной документации, отражающей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хозяйственные операции. В случае если оплата товаров (работ, услуг) поступила Вам не денежными средствами, то величина выручки определяется исходя из цены сделки. Если цена сделки не определена,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выручки определяется по стоимости полученных товаров (работ, услуг) и иного имущества, исчисляемой по их рыночным ценам. В случае если невозможно установить стоимость полученных товаров (работ, услуг), то величина выручки определяется исходя из цен, которые обычно взимались за аналогичные товары (работы, услуги), продаваемые при сравнимых обстоятельствах.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788" y="260648"/>
            <a:ext cx="835292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вопроса 6 руководствуйтесь применяемой системой налогообложения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см. вопрос 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073" y="5921105"/>
            <a:ext cx="813240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заполнения вопроса 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Указаниях по заполнению настоящей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37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1098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Коновалова Елена Сергеевна</dc:creator>
  <cp:lastModifiedBy>Епифанова Ольга Владимировна</cp:lastModifiedBy>
  <cp:revision>54</cp:revision>
  <dcterms:created xsi:type="dcterms:W3CDTF">2020-12-29T05:44:11Z</dcterms:created>
  <dcterms:modified xsi:type="dcterms:W3CDTF">2021-02-12T14:39:26Z</dcterms:modified>
</cp:coreProperties>
</file>