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75" r:id="rId4"/>
    <p:sldId id="258" r:id="rId5"/>
    <p:sldId id="260" r:id="rId6"/>
    <p:sldId id="261" r:id="rId7"/>
    <p:sldId id="262" r:id="rId8"/>
    <p:sldId id="263" r:id="rId9"/>
    <p:sldId id="274" r:id="rId10"/>
    <p:sldId id="266" r:id="rId11"/>
    <p:sldId id="264" r:id="rId12"/>
    <p:sldId id="267" r:id="rId13"/>
    <p:sldId id="268" r:id="rId14"/>
    <p:sldId id="271" r:id="rId15"/>
    <p:sldId id="276" r:id="rId16"/>
    <p:sldId id="272" r:id="rId17"/>
    <p:sldId id="273" r:id="rId18"/>
    <p:sldId id="277" r:id="rId19"/>
    <p:sldId id="269" r:id="rId20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3228" autoAdjust="0"/>
  </p:normalViewPr>
  <p:slideViewPr>
    <p:cSldViewPr>
      <p:cViewPr varScale="1">
        <p:scale>
          <a:sx n="77" d="100"/>
          <a:sy n="77" d="100"/>
        </p:scale>
        <p:origin x="-32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8D8B-6945-49BC-A9A3-10D12F0C810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BED8-6D46-4276-B4BC-8AB52599EF2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8D8B-6945-49BC-A9A3-10D12F0C810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BED8-6D46-4276-B4BC-8AB52599EF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8D8B-6945-49BC-A9A3-10D12F0C810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BED8-6D46-4276-B4BC-8AB52599EF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8D8B-6945-49BC-A9A3-10D12F0C810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BED8-6D46-4276-B4BC-8AB52599EF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8D8B-6945-49BC-A9A3-10D12F0C810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BED8-6D46-4276-B4BC-8AB52599EF2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8D8B-6945-49BC-A9A3-10D12F0C810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BED8-6D46-4276-B4BC-8AB52599EF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8D8B-6945-49BC-A9A3-10D12F0C810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BED8-6D46-4276-B4BC-8AB52599EF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8D8B-6945-49BC-A9A3-10D12F0C810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BED8-6D46-4276-B4BC-8AB52599EF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8D8B-6945-49BC-A9A3-10D12F0C810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BED8-6D46-4276-B4BC-8AB52599EF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8D8B-6945-49BC-A9A3-10D12F0C810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BED8-6D46-4276-B4BC-8AB52599EF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8D8B-6945-49BC-A9A3-10D12F0C810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40BED8-6D46-4276-B4BC-8AB52599EF2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278D8B-6945-49BC-A9A3-10D12F0C810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40BED8-6D46-4276-B4BC-8AB52599EF2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rlst.org.by/wp-content/uploads/2020/01/1_15.01.2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3817707" cy="286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3.depositphotos.com/1007566/18951/v/950/depositphotos_189516088-stock-illustration-businessman-in-the-office-wi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2734147" cy="27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ermstat.gks.ru/storage/document_news/2019/06-03/cVHKsYsO/ger_fsg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16" y="714564"/>
            <a:ext cx="122873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954395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орган </a:t>
            </a:r>
          </a:p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</a:t>
            </a:r>
          </a:p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статистики </a:t>
            </a:r>
          </a:p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Самарской области</a:t>
            </a:r>
            <a:endParaRPr lang="ru-RU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2492895"/>
            <a:ext cx="685451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МП-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основных показателях деятельности малого предприятия за 2020 год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9" t="36243" r="16617" b="18359"/>
          <a:stretch/>
        </p:blipFill>
        <p:spPr bwMode="auto">
          <a:xfrm>
            <a:off x="395536" y="207106"/>
            <a:ext cx="8304462" cy="50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0" y="1844824"/>
            <a:ext cx="352839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СТРОКА 17 ≤ СТРОКИ 15 ГРАФЫ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5774" y="5338715"/>
            <a:ext cx="381642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СТРОКА 18 ≤ СТРОКИ 15 ГРАФЫ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СТРОКА 19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≤ СТРОКИ 15 ГРАФЫ 4 </a:t>
            </a:r>
          </a:p>
        </p:txBody>
      </p:sp>
    </p:spTree>
    <p:extLst>
      <p:ext uri="{BB962C8B-B14F-4D97-AF65-F5344CB8AC3E}">
        <p14:creationId xmlns:p14="http://schemas.microsoft.com/office/powerpoint/2010/main" val="3008832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761" y="1484784"/>
            <a:ext cx="4608512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Платные услуги населению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включают: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бытовые;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 услуги;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почтовой связи и курьерские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телекоммуникационные;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коммунальные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культуры;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туристские услуги;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медицинские;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 и аналогичных средств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ветеринарные услуги;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услуги;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предоставляемые гражданам пожилого возраста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7927" y="1484784"/>
            <a:ext cx="355679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Платные услуги населению не включают: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сфере торговли (в том числе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рынках);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игорных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заведений;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юридическим лицам, индивидуальным предпринимателям для осуществления ими предпринимательской деятельности, оплаченных из средств бюджетов всех уровней, внебюджетных фондов, добровольных пожертвований, финансовых и страховых, обязательного медицинского страхования, по оформлению таможенных деклараций, по реализации лотерейных билетов, ломбардов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t="37466" r="13803" b="53308"/>
          <a:stretch/>
        </p:blipFill>
        <p:spPr bwMode="auto">
          <a:xfrm>
            <a:off x="323337" y="415044"/>
            <a:ext cx="8555564" cy="97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0943" y="101638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761" y="5589240"/>
            <a:ext cx="82971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 видов деятельности по оказанию платных услуг населению, размещен на сайте Росстата по адресу </a:t>
            </a:r>
            <a:r>
              <a:rPr lang="ru-RU" sz="1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https://rosstat.gov.ru/small_business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(вкладка о сплошном наблюдении за 2020 год → "Формы отчетности и указания по их заполнению").</a:t>
            </a:r>
          </a:p>
        </p:txBody>
      </p:sp>
    </p:spTree>
    <p:extLst>
      <p:ext uri="{BB962C8B-B14F-4D97-AF65-F5344CB8AC3E}">
        <p14:creationId xmlns:p14="http://schemas.microsoft.com/office/powerpoint/2010/main" val="10999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t="48156" r="13803" b="29517"/>
          <a:stretch/>
        </p:blipFill>
        <p:spPr bwMode="auto">
          <a:xfrm>
            <a:off x="515211" y="186845"/>
            <a:ext cx="8136904" cy="223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646" y="2564904"/>
            <a:ext cx="8640960" cy="35702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Примерами инновационной деятельности, направленной на создание новых или усовершенствованных продуктов (товаров, услуг) могут служить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</a:pP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промышленном </a:t>
            </a: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</a:t>
            </a:r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производства шпона в дополнение к производству фанеры и массива или ввод в эксплуатацию производства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невыпускавшихся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ранее напольных покрытий; 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производства молочных продуктов с пониженным содержанием жиров; 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производство конфет с начинкой на основе натуральных компонентов и другие.</a:t>
            </a:r>
          </a:p>
          <a:p>
            <a:pPr algn="just">
              <a:spcBef>
                <a:spcPts val="300"/>
              </a:spcBef>
            </a:pP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строительстве</a:t>
            </a:r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использование в работе пенополистирольного состава с повышенными теплоизоляционными качествами; 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традиционного материала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полистиролбетон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повышенной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паропроницаемости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прочности и другие.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</a:pP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 </a:t>
            </a: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внедрение новых телекоммуникационных услуг (персональное ТВ дополнительные ТВ-пакеты,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кинотеатры 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другие), ранее не оказываемых организацией; 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широкополосного доступа к сети Интернет по проводным сетям взамен или в дополнение к уже предоставляемому узкополосному доступу и другие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</a:pP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сельского </a:t>
            </a: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выращивание новых сортов картофеля с высокими растительными и вкусовыми качествами;  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 по опрыскиванию сельскохозяйственных культур с воздуха, ранее не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оказываемая и другие.</a:t>
            </a:r>
            <a:endParaRPr lang="ru-RU" sz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45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20347" r="5734" b="13315"/>
          <a:stretch/>
        </p:blipFill>
        <p:spPr bwMode="auto">
          <a:xfrm>
            <a:off x="189934" y="260648"/>
            <a:ext cx="8975067" cy="523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949280"/>
            <a:ext cx="842493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</a:rPr>
              <a:t>Подробнее </a:t>
            </a:r>
            <a:r>
              <a:rPr lang="ru-RU" sz="1600" dirty="0" smtClean="0">
                <a:latin typeface="Times New Roman"/>
                <a:ea typeface="Calibri"/>
              </a:rPr>
              <a:t>смотрите </a:t>
            </a:r>
            <a:r>
              <a:rPr lang="ru-RU" sz="1600" dirty="0">
                <a:latin typeface="Times New Roman"/>
                <a:ea typeface="Calibri"/>
              </a:rPr>
              <a:t>Указания по заполнению настоящей формы. </a:t>
            </a:r>
            <a:endParaRPr lang="ru-RU" sz="1600" dirty="0">
              <a:effectLst/>
              <a:latin typeface="Times New Roman"/>
              <a:ea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5496104"/>
            <a:ext cx="842493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строка 24 (графы 3-5) ≥ (строки 25+26+27+28+29)(графы 3-5)</a:t>
            </a:r>
          </a:p>
        </p:txBody>
      </p:sp>
    </p:spTree>
    <p:extLst>
      <p:ext uri="{BB962C8B-B14F-4D97-AF65-F5344CB8AC3E}">
        <p14:creationId xmlns:p14="http://schemas.microsoft.com/office/powerpoint/2010/main" val="396430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476672"/>
            <a:ext cx="8496944" cy="4320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основной капитал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874" y="1268760"/>
            <a:ext cx="8424936" cy="4278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Инвестиции в основной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капитал 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части новых, а также приобретенных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импорту основных средств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затраты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строительство, реконструкцию (включая расширение и модернизацию) объектов, которые приводят к увеличению их первоначальной стоимости; приобретение машин, оборудования, транспортных средств, производственного и хозяйственного инвентаря, бухгалтерский учет которых осуществляется в порядке, установленном для учета вложений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внеоборотные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активы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инвестиции в объекты интеллектуальной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собственности: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произведения науки, литературы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искусства, программное обеспечение и базы данных для ЭВМ, изобретения, полезные модели, промышленные образцы, селекционные достижения; произведенные нематериальные поисковые затраты; культивируемые биологические ресурсы (в соответствии с Общероссийским классификатором основных фондов ОКОФ ОК 013-2014 (СНС 2008).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Инвестиции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основной капитал, направленные организациями-заказчиками на строительство (или реконструкцию) зданий и сооружений, отражаются в графе 5 независимо от того, будет ли завершенный объект включен в состав основных фондов (средств) данной организации или передан другому пользователю. 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264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208912" cy="550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составе инвестиций в основной капитал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учитываются затраты, производимые за счет всех источников финансирования (собственные средства, кредиты, заемные средства, бюджетные средства и другие), включая средства бюджетов на возвратной и безвозвратной основе, кредиты, техническую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гуманитарную помощь, договоры мены, а также затраты,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осуществленные за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счет денежных средств граждан и юридических лиц, привлекаемых организациями-застройщиками на долевое строительство на основе договоров,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оформленных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соответствии с Федеральным законом от 30 декабря 2004 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214-ФЗ «Об участии в долевом строительстве многоквартирных домов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иных объектов недвижимости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Если организация-заказчик осуществляет строительство зданий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сооружений на протяжении нескольких лет, то в графе 5 отражаются только затраты 2020 года.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Данные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форме приводятся без налога на добавленную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стоимость.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расчеты за выполненные работы (услуги) производились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иностранной валюте, то эти объемы пересчитываются в рубли по курсу, установленному Центральным банком Российской Федерации на момент выполнения работ (услуг). Расходы на покупку машин, оборудования, других основных средств (основных фондов), произведенные в иностранной валюте, пересчитываются в рубли по курсу, установленному на дату принятия грузовой таможенной декларации к таможенному оформлению, моменту перехода границы или после момента смены собственника (по условиям контракта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641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85924"/>
            <a:ext cx="8229240" cy="914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инвестиции в основной капитал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включаются затраты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46740" y="3933056"/>
            <a:ext cx="3979616" cy="14343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приобрела здание, сооружение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рынке;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транспортное средство у юридических и (или) физических лиц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средство стояло на балансе у продавца) – не включается в инвестиции в основной капитал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4793" y="1992535"/>
            <a:ext cx="3898776" cy="12284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основных средств стоимостью до 40 тысяч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за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единицу, если в бухгалтерском учете они не отражаются в составе основных средств. При этом стоимостное ограничение относится не к отдельным предметам, а к инвентарному объекту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355615" y="2337369"/>
            <a:ext cx="349840" cy="348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414511" y="4489122"/>
            <a:ext cx="349840" cy="348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05455" y="1544914"/>
            <a:ext cx="39397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Монитор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или кондиционер, или холодильник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стоимостью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имущества не более 40 тысяч рублей за единицу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отражаются в бухгалтерском учете в составе основных средств ПБУ 6/01«Учет основных средств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и не включаются в инвестиции. 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Затраты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приобретение компьютера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совокупности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объединенных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воедино системного блока, монитора, клавиатуры и манипулятора «мышь»; библиотечного фонда в целом,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 отдельного тома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отражаются инвестициях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основной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капитал.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5618" y="3929732"/>
            <a:ext cx="3898776" cy="14343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200" dirty="0" smtClean="0">
                <a:latin typeface="Times New Roman"/>
                <a:ea typeface="Times New Roman"/>
              </a:rPr>
              <a:t>На </a:t>
            </a:r>
            <a:r>
              <a:rPr lang="ru-RU" sz="1200" dirty="0">
                <a:latin typeface="Times New Roman"/>
                <a:ea typeface="Times New Roman"/>
              </a:rPr>
              <a:t>приобретение машин, оборудования, транспортных средств, производственного и хозяйственного инвентаря, зданий и сооружений, числившихся ранее на балансе у других юридических и (или) физических лиц (то есть на вторичном рынке), кроме приобретенных по </a:t>
            </a:r>
            <a:r>
              <a:rPr lang="ru-RU" sz="1200" dirty="0" smtClean="0">
                <a:latin typeface="Times New Roman"/>
                <a:ea typeface="Times New Roman"/>
              </a:rPr>
              <a:t>импорту.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5618" y="5650676"/>
            <a:ext cx="8251541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средств, переданных с баланса на баланс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22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280" y="188640"/>
            <a:ext cx="8229240" cy="914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инвестиции в основной капитал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включаются затраты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1217" y="1307441"/>
            <a:ext cx="3979616" cy="14362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приобрела квартиру для работника у застройщика новую и возможно без ремонта – не включаются в инвестиции в основной капитал, но если организация занималась строительством здания, сооружения и других объектов, то затраты на строительство отражаются в форме.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049" y="1538549"/>
            <a:ext cx="3898776" cy="9740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квартир в объектах жилого фонда, зачисляемых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 организации и учитываемых на счетах учета основных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25140" y="2958586"/>
            <a:ext cx="3939700" cy="9933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купившая объект незавершенного строительства,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достройку приобретенного объекта незавершенного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6049" y="3026127"/>
            <a:ext cx="3898776" cy="8582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объектов незавершенного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9900" y="5589240"/>
            <a:ext cx="8251541" cy="5506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земельных участков, включая плату за землю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покупке, изъятии (выкупе) земельных участков для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строительства, 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выплаты земельного налога (аренды) в период строительства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природопользования.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333313" y="1861034"/>
            <a:ext cx="349840" cy="348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385749" y="3281073"/>
            <a:ext cx="349840" cy="348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5688" y="4539286"/>
            <a:ext cx="388762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имущества, переданного лизинговыми компаниями в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лизинг.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0970" y="4240505"/>
            <a:ext cx="393524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для передачи лизинговыми компаниями (лизингодателями) в лизинг не включаются в инвестиции в основной капитал, но если лизингодатель приобретает основное средство для собственного использования, то оно отражается в форме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333119" y="4666487"/>
            <a:ext cx="349840" cy="348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199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340768"/>
            <a:ext cx="842493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вопросе 3.2. из строки 24 графы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Ваша организация осуществляла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инвестиции в основной капитал за счет бюджетных средств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укажите: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строке 30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затрат (инвестиций в основной капитал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осуществленных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2020 году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приобретение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создание основных фондов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счет бюджетных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средств; 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строке 31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них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(из строки 30) 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счет средств федерального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005064"/>
            <a:ext cx="8424936" cy="723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заполнена строка  30, 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30 ≤ строка 24 графа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заполнена строка 31, 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31 ≤ строка 30</a:t>
            </a:r>
          </a:p>
        </p:txBody>
      </p:sp>
    </p:spTree>
    <p:extLst>
      <p:ext uri="{BB962C8B-B14F-4D97-AF65-F5344CB8AC3E}">
        <p14:creationId xmlns:p14="http://schemas.microsoft.com/office/powerpoint/2010/main" val="2533579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2" t="37924" r="11970" b="23404"/>
          <a:stretch/>
        </p:blipFill>
        <p:spPr bwMode="auto">
          <a:xfrm>
            <a:off x="251520" y="1603648"/>
            <a:ext cx="8739941" cy="404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7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303039"/>
            <a:ext cx="403244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 МП-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80728"/>
            <a:ext cx="849694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МП-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указания по ее заполнению размещены  на сайте Росстата по ссылке </a:t>
            </a:r>
            <a:r>
              <a:rPr lang="x-none" u="sng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https://rosstat.gov.ru/small_business</a:t>
            </a:r>
            <a:r>
              <a:rPr lang="x-none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x-none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вкладка о сплошном наблюдении за 2020 год  </a:t>
            </a:r>
            <a:r>
              <a:rPr lang="x-none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"</a:t>
            </a:r>
            <a:r>
              <a:rPr lang="x-none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отчетности и указания по их заполнению")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060848"/>
            <a:ext cx="8496944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	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формы возможно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виде: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через специализированного оператора связи;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интернет-сайте Росстата </a:t>
            </a:r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https://rosstat.gov.ru/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портале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https://www.gosuslugi.ru</a:t>
            </a: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бумажном носителе: </a:t>
            </a:r>
          </a:p>
          <a:p>
            <a:pPr marL="285750" lvl="0" indent="-285750" algn="just"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адрес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Самарастата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районные и городские отделы статистики по фактическому месту осуществления основной предпринимательской деятельности.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4797152"/>
            <a:ext cx="849694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/>
              <a:t>	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предоставления: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мая 2021 года – на Едином портале государственных и муниципальных услуг;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апреля 2021 года – иными способами предоставления.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16990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24744"/>
            <a:ext cx="8208912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форму федерального статистического наблюдения № МП-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«Сведения об основных показателях деятельности малого предприятия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2020 год» включаются сведения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целом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юридическому лицу,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есть по всем филиалам и структурным подразделениям данного предприятия независимо от их местонахождения, в том числе осуществляющим деятельность за пределами Российской Федерации.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Временно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неработающие предприятия, на которых в течение части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2020 года имели место производство и продажа товаров, выполнение работ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услуг или инвестиционная деятельность, предоставляют форму на общих основаниях.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2020 году имели место реорганизация, изменение структуры юридического лица или изменение методологии исчисления показателей,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данные за 2019 год в форме приводятся исходя из новой структуры юридического лица или методологии, принятой в 2020 году.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24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3" t="25849" r="5000" b="22181"/>
          <a:stretch/>
        </p:blipFill>
        <p:spPr bwMode="auto">
          <a:xfrm>
            <a:off x="251520" y="1628800"/>
            <a:ext cx="871550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982877"/>
            <a:ext cx="74888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ФОРМЫ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6" t="21417" r="5122" b="33339"/>
          <a:stretch/>
        </p:blipFill>
        <p:spPr bwMode="auto">
          <a:xfrm>
            <a:off x="244418" y="1484784"/>
            <a:ext cx="866431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0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4" t="33645" r="3410" b="51987"/>
          <a:stretch/>
        </p:blipFill>
        <p:spPr bwMode="auto">
          <a:xfrm>
            <a:off x="83173" y="1772816"/>
            <a:ext cx="8870298" cy="123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846" y="3742060"/>
            <a:ext cx="856895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зависимости от применяемых организацией систем налогообложения в вопросе 1.4 могут быть заполнены как 1, так и 2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графоклетки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66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854" y="5406731"/>
            <a:ext cx="770485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Исследователи – работники, имеющие высшее образование, непосредственно занимающиеся научными исследованиями и разработками (создание новых знаний, продуктов, процессов, методов, систем). К ним также относятся руководители (директор предприятия, его заместитель и так далее), непосредственно отвечающие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исследовательскую деятельность.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8" t="27225" r="12336" b="15149"/>
          <a:stretch/>
        </p:blipFill>
        <p:spPr bwMode="auto">
          <a:xfrm>
            <a:off x="781415" y="188640"/>
            <a:ext cx="7535001" cy="512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9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5" t="24626" r="15883" b="11481"/>
          <a:stretch/>
        </p:blipFill>
        <p:spPr bwMode="auto">
          <a:xfrm>
            <a:off x="899590" y="188640"/>
            <a:ext cx="7416825" cy="620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176" y="332656"/>
            <a:ext cx="8374317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Предприятия, применяющие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упрощенную систему налогообложения (УСН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заполняют данные по строке 15 в графе 4 в соответствии со статьей 346.24 НК РФ; приказом Минфина России от 22 октября 2012 г. № 135н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форм Книги учета доходов и расходов организаций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предпринимателей, применяющих упрощенную систему налогообложения, Книги учета доходов индивидуальных предпринимателей, применяющих патентную систему налогообложения, и Порядков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заполнения»; в соответствии со строкой 113 «Сумма полученных доходов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период» раздела 2.1.1 «Расчет налога, уплачиваемого в связи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применением УСН  (объект налогообложения – доходы)», со строкой 213 «Сумма полученных доходов за налоговый период»  раздела 2.2. «Расчет налога, уплачиваемого в связи с применением УСН, и минимального налога (объект налогообложения – доходы, уменьшенные на величину расходов)» Налоговой декларации по налогу, уплачиваемому в связи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применением УСН (форма по КНД 1152017).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176" y="2924944"/>
            <a:ext cx="838997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Предприятия, применяющие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налогообложения, основанную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едином налоге на вмененный доход (ЕНВД)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отдельным видам деятельности, отражают по строке 15 в графе 4 стоимость проданной продукции, товаров, выполненных работ и оказанных услуг в отчетном году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первичной учетной документации, отражающей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хозяйственные операции.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679" y="4005064"/>
            <a:ext cx="838481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Предприятия, применяющие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общую систему налогообложения (ОСНО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заполняют данные по строке 15 в графе 4 в соответствии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статьей 249 НК РФ; строкой 010 «Доходы от реализации»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стр. 040 Приложения 1 к Листу 02)  листа 02 «Расчет налога на прибыль организаций» Налоговой декларации по налогу на прибыль организаций (форма по КНД 1151006).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149" y="5085184"/>
            <a:ext cx="8434023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Предприятия, заполняющие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декларацию по единому сельскохозяйственному налогу (ЕСХН)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заполняют данные по строке 15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4 в соответствии с п. 1, п. 8 статьи 346.5 НК РФ; в соответствии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строкой 010 «Сумма доходов за налоговый период, учитываемых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определении налоговой базы по налогу» раздела 2 «Расчет ЕСХН» Налоговой декларации по единому сельскохозяйственному налогу (форма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КНД 1151059).</a:t>
            </a:r>
          </a:p>
        </p:txBody>
      </p:sp>
    </p:spTree>
    <p:extLst>
      <p:ext uri="{BB962C8B-B14F-4D97-AF65-F5344CB8AC3E}">
        <p14:creationId xmlns:p14="http://schemas.microsoft.com/office/powerpoint/2010/main" val="3207789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1045</TotalTime>
  <Words>1782</Words>
  <Application>Microsoft Office PowerPoint</Application>
  <PresentationFormat>Экран (4:3)</PresentationFormat>
  <Paragraphs>107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Коновалова Елена Сергеевна</dc:creator>
  <cp:lastModifiedBy>Коновалова Елена Сергеевна</cp:lastModifiedBy>
  <cp:revision>70</cp:revision>
  <cp:lastPrinted>2021-02-03T11:11:37Z</cp:lastPrinted>
  <dcterms:created xsi:type="dcterms:W3CDTF">2020-12-30T04:59:51Z</dcterms:created>
  <dcterms:modified xsi:type="dcterms:W3CDTF">2021-02-12T08:51:24Z</dcterms:modified>
</cp:coreProperties>
</file>